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8" r:id="rId3"/>
    <p:sldId id="263" r:id="rId4"/>
    <p:sldId id="262" r:id="rId5"/>
    <p:sldId id="264"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941" autoAdjust="0"/>
  </p:normalViewPr>
  <p:slideViewPr>
    <p:cSldViewPr>
      <p:cViewPr varScale="1">
        <p:scale>
          <a:sx n="114" d="100"/>
          <a:sy n="114" d="100"/>
        </p:scale>
        <p:origin x="1560"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2244AD8-63BE-4CE3-959C-E0219EEE0B48}"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3902234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244AD8-63BE-4CE3-959C-E0219EEE0B48}"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1339769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244AD8-63BE-4CE3-959C-E0219EEE0B48}"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4082093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244AD8-63BE-4CE3-959C-E0219EEE0B48}"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125311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244AD8-63BE-4CE3-959C-E0219EEE0B48}" type="datetimeFigureOut">
              <a:rPr lang="en-GB" smtClean="0"/>
              <a:t>23/04/2021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94868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244AD8-63BE-4CE3-959C-E0219EEE0B48}" type="datetimeFigureOut">
              <a:rPr lang="en-GB" smtClean="0"/>
              <a:t>23/04/2021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3325026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2244AD8-63BE-4CE3-959C-E0219EEE0B48}" type="datetimeFigureOut">
              <a:rPr lang="en-GB" smtClean="0"/>
              <a:t>23/04/2021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391642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244AD8-63BE-4CE3-959C-E0219EEE0B48}" type="datetimeFigureOut">
              <a:rPr lang="en-GB" smtClean="0"/>
              <a:t>23/04/2021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363286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244AD8-63BE-4CE3-959C-E0219EEE0B48}" type="datetimeFigureOut">
              <a:rPr lang="en-GB" smtClean="0"/>
              <a:t>23/04/2021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3183341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244AD8-63BE-4CE3-959C-E0219EEE0B48}" type="datetimeFigureOut">
              <a:rPr lang="en-GB" smtClean="0"/>
              <a:t>23/04/2021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1137380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244AD8-63BE-4CE3-959C-E0219EEE0B48}" type="datetimeFigureOut">
              <a:rPr lang="en-GB" smtClean="0"/>
              <a:t>23/04/2021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FE2AED-CF85-44C5-937B-AC49D0A9E060}" type="slidenum">
              <a:rPr lang="en-GB" smtClean="0"/>
              <a:t>‹#›</a:t>
            </a:fld>
            <a:endParaRPr lang="en-GB"/>
          </a:p>
        </p:txBody>
      </p:sp>
    </p:spTree>
    <p:extLst>
      <p:ext uri="{BB962C8B-B14F-4D97-AF65-F5344CB8AC3E}">
        <p14:creationId xmlns:p14="http://schemas.microsoft.com/office/powerpoint/2010/main" val="182634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44AD8-63BE-4CE3-959C-E0219EEE0B48}" type="datetimeFigureOut">
              <a:rPr lang="en-GB" smtClean="0"/>
              <a:t>23/04/2021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E2AED-CF85-44C5-937B-AC49D0A9E060}" type="slidenum">
              <a:rPr lang="en-GB" smtClean="0"/>
              <a:t>‹#›</a:t>
            </a:fld>
            <a:endParaRPr lang="en-GB"/>
          </a:p>
        </p:txBody>
      </p:sp>
    </p:spTree>
    <p:extLst>
      <p:ext uri="{BB962C8B-B14F-4D97-AF65-F5344CB8AC3E}">
        <p14:creationId xmlns:p14="http://schemas.microsoft.com/office/powerpoint/2010/main" val="2743682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1sZ15SUeS9w"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82C688D-63B4-4A80-9BC5-98ECABBE97DC}"/>
              </a:ext>
            </a:extLst>
          </p:cNvPr>
          <p:cNvSpPr txBox="1">
            <a:spLocks/>
          </p:cNvSpPr>
          <p:nvPr/>
        </p:nvSpPr>
        <p:spPr>
          <a:xfrm>
            <a:off x="0" y="0"/>
            <a:ext cx="5257800" cy="2667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a:solidFill>
                  <a:srgbClr val="002060"/>
                </a:solidFill>
                <a:latin typeface="Comic Sans MS" panose="030F0702030302020204" pitchFamily="66" charset="0"/>
              </a:rPr>
              <a:t>Come with us down to the beautiful West Country, to explore the counties of the South-West of England.</a:t>
            </a:r>
            <a:endParaRPr lang="en-GB" sz="3600" dirty="0">
              <a:solidFill>
                <a:srgbClr val="002060"/>
              </a:solidFill>
              <a:latin typeface="Comic Sans MS" panose="030F0702030302020204" pitchFamily="66" charset="0"/>
            </a:endParaRPr>
          </a:p>
        </p:txBody>
      </p:sp>
      <p:pic>
        <p:nvPicPr>
          <p:cNvPr id="8" name="Picture 2">
            <a:extLst>
              <a:ext uri="{FF2B5EF4-FFF2-40B4-BE49-F238E27FC236}">
                <a16:creationId xmlns:a16="http://schemas.microsoft.com/office/drawing/2014/main" id="{28D77095-0C5C-4E6B-BCFA-8FD623951E5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36141" y="13855"/>
            <a:ext cx="4061995" cy="4558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5998E8CF-3C6F-4C66-B902-E15FB881005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636" y="3048000"/>
            <a:ext cx="489457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id="{D09C18D6-B902-430E-90A7-FD2D42D87F0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2743200"/>
            <a:ext cx="2036830" cy="202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a16="http://schemas.microsoft.com/office/drawing/2014/main" id="{BCB40653-44E2-4E52-B648-A020E46B9169}"/>
              </a:ext>
            </a:extLst>
          </p:cNvPr>
          <p:cNvSpPr txBox="1"/>
          <p:nvPr/>
        </p:nvSpPr>
        <p:spPr>
          <a:xfrm>
            <a:off x="5105401" y="4694238"/>
            <a:ext cx="3962400" cy="1815882"/>
          </a:xfrm>
          <a:prstGeom prst="rect">
            <a:avLst/>
          </a:prstGeom>
          <a:noFill/>
        </p:spPr>
        <p:txBody>
          <a:bodyPr wrap="square" rtlCol="0">
            <a:spAutoFit/>
          </a:bodyPr>
          <a:lstStyle/>
          <a:p>
            <a:r>
              <a:rPr lang="en-GB" sz="2800" dirty="0">
                <a:solidFill>
                  <a:srgbClr val="0070C0"/>
                </a:solidFill>
                <a:latin typeface="Comic Sans MS" panose="030F0702030302020204" pitchFamily="66" charset="0"/>
              </a:rPr>
              <a:t>Remember, you can use the compass to see which way we are travelling.</a:t>
            </a:r>
          </a:p>
        </p:txBody>
      </p:sp>
    </p:spTree>
    <p:extLst>
      <p:ext uri="{BB962C8B-B14F-4D97-AF65-F5344CB8AC3E}">
        <p14:creationId xmlns:p14="http://schemas.microsoft.com/office/powerpoint/2010/main" val="175933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1470025"/>
          </a:xfrm>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52401"/>
            <a:ext cx="8610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43907" y="5943600"/>
            <a:ext cx="4732386" cy="707886"/>
          </a:xfrm>
          <a:prstGeom prst="rect">
            <a:avLst/>
          </a:prstGeom>
          <a:noFill/>
        </p:spPr>
        <p:txBody>
          <a:bodyPr wrap="none" rtlCol="0">
            <a:spAutoFit/>
          </a:bodyPr>
          <a:lstStyle/>
          <a:p>
            <a:r>
              <a:rPr lang="en-GB" sz="4000" dirty="0">
                <a:solidFill>
                  <a:srgbClr val="00B050"/>
                </a:solidFill>
                <a:latin typeface="Comic Sans MS" panose="030F0702030302020204" pitchFamily="66" charset="0"/>
              </a:rPr>
              <a:t>Welcome to Devon!</a:t>
            </a:r>
          </a:p>
        </p:txBody>
      </p:sp>
    </p:spTree>
    <p:extLst>
      <p:ext uri="{BB962C8B-B14F-4D97-AF65-F5344CB8AC3E}">
        <p14:creationId xmlns:p14="http://schemas.microsoft.com/office/powerpoint/2010/main" val="201749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296" y="152400"/>
            <a:ext cx="4191000" cy="3500438"/>
          </a:xfrm>
        </p:spPr>
        <p:txBody>
          <a:bodyPr>
            <a:noAutofit/>
          </a:bodyPr>
          <a:lstStyle/>
          <a:p>
            <a:r>
              <a:rPr lang="en-GB" sz="2400" dirty="0">
                <a:latin typeface="Comic Sans MS" panose="030F0702030302020204" pitchFamily="66" charset="0"/>
              </a:rPr>
              <a:t>Exmoor and Dartmoor have both been National Parks since the 1950s. They each have some of the last real wilderness areas of England, each home to many different habitats, mysterious stone outcrops, hidden valleys and wonderful wildlife.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5453" y="152400"/>
            <a:ext cx="4290347" cy="285911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21296" y="3733800"/>
            <a:ext cx="4422692" cy="2945582"/>
          </a:xfrm>
          <a:prstGeom prst="rect">
            <a:avLst/>
          </a:prstGeom>
        </p:spPr>
      </p:pic>
      <p:sp>
        <p:nvSpPr>
          <p:cNvPr id="3" name="TextBox 2"/>
          <p:cNvSpPr txBox="1"/>
          <p:nvPr/>
        </p:nvSpPr>
        <p:spPr>
          <a:xfrm>
            <a:off x="0" y="2971800"/>
            <a:ext cx="4621296" cy="3970318"/>
          </a:xfrm>
          <a:prstGeom prst="rect">
            <a:avLst/>
          </a:prstGeom>
          <a:noFill/>
        </p:spPr>
        <p:txBody>
          <a:bodyPr wrap="square" rtlCol="0">
            <a:spAutoFit/>
          </a:bodyPr>
          <a:lstStyle/>
          <a:p>
            <a:r>
              <a:rPr lang="en-GB" dirty="0">
                <a:latin typeface="Comic Sans MS" panose="030F0702030302020204" pitchFamily="66" charset="0"/>
              </a:rPr>
              <a:t>Look in the resources section on the website for the habitat posters of Exmoor. Choose a habitat, then:</a:t>
            </a:r>
          </a:p>
          <a:p>
            <a:pPr marL="285750" indent="-285750">
              <a:buFont typeface="Arial" charset="0"/>
              <a:buChar char="•"/>
            </a:pPr>
            <a:r>
              <a:rPr lang="en-GB" dirty="0">
                <a:latin typeface="Comic Sans MS" panose="030F0702030302020204" pitchFamily="66" charset="0"/>
              </a:rPr>
              <a:t>make observational drawings of the flora or fauna.</a:t>
            </a:r>
          </a:p>
          <a:p>
            <a:pPr marL="285750" indent="-285750">
              <a:buFont typeface="Arial" charset="0"/>
              <a:buChar char="•"/>
            </a:pPr>
            <a:r>
              <a:rPr lang="en-GB" dirty="0">
                <a:latin typeface="Comic Sans MS" panose="030F0702030302020204" pitchFamily="66" charset="0"/>
              </a:rPr>
              <a:t>make a collage</a:t>
            </a:r>
          </a:p>
          <a:p>
            <a:pPr marL="285750" indent="-285750">
              <a:buFont typeface="Arial" charset="0"/>
              <a:buChar char="•"/>
            </a:pPr>
            <a:r>
              <a:rPr lang="en-GB" dirty="0">
                <a:latin typeface="Comic Sans MS" panose="030F0702030302020204" pitchFamily="66" charset="0"/>
              </a:rPr>
              <a:t>use crayons to make a resist picture of the stones, using wax crayons for the stones, then a watercolour wash over the top for the wide sky</a:t>
            </a:r>
          </a:p>
          <a:p>
            <a:pPr marL="285750" indent="-285750">
              <a:buFont typeface="Arial" charset="0"/>
              <a:buChar char="•"/>
            </a:pPr>
            <a:r>
              <a:rPr lang="en-GB" dirty="0">
                <a:latin typeface="Comic Sans MS" panose="030F0702030302020204" pitchFamily="66" charset="0"/>
              </a:rPr>
              <a:t>Explore the habitats nearer to home, making a collection of pressed leaves and flowers.</a:t>
            </a:r>
          </a:p>
          <a:p>
            <a:r>
              <a:rPr lang="en-GB" dirty="0">
                <a:latin typeface="Comic Sans MS" panose="030F0702030302020204" pitchFamily="66" charset="0"/>
              </a:rPr>
              <a:t> </a:t>
            </a:r>
          </a:p>
        </p:txBody>
      </p:sp>
    </p:spTree>
    <p:extLst>
      <p:ext uri="{BB962C8B-B14F-4D97-AF65-F5344CB8AC3E}">
        <p14:creationId xmlns:p14="http://schemas.microsoft.com/office/powerpoint/2010/main" val="518345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4903" y="211139"/>
            <a:ext cx="3913697" cy="1144084"/>
          </a:xfrm>
          <a:prstGeom prst="rect">
            <a:avLst/>
          </a:prstGeom>
        </p:spPr>
      </p:pic>
      <p:sp>
        <p:nvSpPr>
          <p:cNvPr id="2" name="Title 1"/>
          <p:cNvSpPr>
            <a:spLocks noGrp="1"/>
          </p:cNvSpPr>
          <p:nvPr>
            <p:ph type="title"/>
          </p:nvPr>
        </p:nvSpPr>
        <p:spPr>
          <a:xfrm>
            <a:off x="28575" y="1409699"/>
            <a:ext cx="4429130" cy="5316537"/>
          </a:xfrm>
        </p:spPr>
        <p:txBody>
          <a:bodyPr>
            <a:noAutofit/>
          </a:bodyPr>
          <a:lstStyle/>
          <a:p>
            <a:pPr algn="l"/>
            <a:r>
              <a:rPr lang="en-GB" sz="1800" dirty="0">
                <a:latin typeface="Comic Sans MS" panose="030F0702030302020204" pitchFamily="66" charset="0"/>
              </a:rPr>
              <a:t>* Follow this link for an explanation of constellations – patterns of stars in the sky, then try making some of them in different ways…</a:t>
            </a:r>
            <a:br>
              <a:rPr lang="en-GB" sz="1800" dirty="0">
                <a:latin typeface="Comic Sans MS" panose="030F0702030302020204" pitchFamily="66" charset="0"/>
              </a:rPr>
            </a:br>
            <a:r>
              <a:rPr lang="en-GB" sz="1800" dirty="0">
                <a:latin typeface="Comic Sans MS" panose="030F0702030302020204" pitchFamily="66" charset="0"/>
                <a:hlinkClick r:id="rId3"/>
              </a:rPr>
              <a:t>https://www.youtube.com/watch?v=1sZ15SUeS9w</a:t>
            </a:r>
            <a:br>
              <a:rPr lang="en-GB" sz="1800" dirty="0">
                <a:latin typeface="Comic Sans MS" panose="030F0702030302020204" pitchFamily="66" charset="0"/>
              </a:rPr>
            </a:br>
            <a:r>
              <a:rPr lang="en-GB" sz="1800" dirty="0">
                <a:latin typeface="Comic Sans MS" panose="030F0702030302020204" pitchFamily="66" charset="0"/>
              </a:rPr>
              <a:t>* Look in the resources section, where you will find four constellations to get you started, though you can make as many as you can find out about. Try making them outside using natural materials (sticks, stones, clover, daisies…)</a:t>
            </a:r>
            <a:br>
              <a:rPr lang="en-GB" sz="1800" dirty="0">
                <a:latin typeface="Comic Sans MS" panose="030F0702030302020204" pitchFamily="66" charset="0"/>
              </a:rPr>
            </a:br>
            <a:r>
              <a:rPr lang="en-GB" sz="1800" dirty="0">
                <a:latin typeface="Comic Sans MS" panose="030F0702030302020204" pitchFamily="66" charset="0"/>
              </a:rPr>
              <a:t>* Using the constellation pictures as a guide, punch out the stars of a constellation on a piece of card. Hold the card up against a wall and shine a torch at it – see the constellation appear! Where can you get the best results?  </a:t>
            </a:r>
          </a:p>
        </p:txBody>
      </p:sp>
      <p:sp>
        <p:nvSpPr>
          <p:cNvPr id="3" name="Content Placeholder 2"/>
          <p:cNvSpPr>
            <a:spLocks noGrp="1"/>
          </p:cNvSpPr>
          <p:nvPr>
            <p:ph idx="1"/>
          </p:nvPr>
        </p:nvSpPr>
        <p:spPr>
          <a:xfrm>
            <a:off x="4724400" y="152399"/>
            <a:ext cx="4419600" cy="2514601"/>
          </a:xfrm>
        </p:spPr>
        <p:txBody>
          <a:bodyPr>
            <a:normAutofit fontScale="92500" lnSpcReduction="20000"/>
          </a:bodyPr>
          <a:lstStyle/>
          <a:p>
            <a:pPr marL="0" indent="0">
              <a:buNone/>
            </a:pPr>
            <a:r>
              <a:rPr lang="en-GB" sz="2000" dirty="0">
                <a:latin typeface="Comic Sans MS" panose="030F0702030302020204" pitchFamily="66" charset="0"/>
              </a:rPr>
              <a:t>Exmoor hosts an annual Dark Skies Festival – the first one was held here to celebrate Exmoor being given the status of Europe’s first International Dark Sky Reserve. As so much of Exmoor is wild, uninhabited land, it is the perfect place to enjoy stargazing, as there is hardly any light pollution to limit your view of the night sky.</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9130" y="2667000"/>
            <a:ext cx="4524123" cy="2556668"/>
          </a:xfrm>
          <a:prstGeom prst="rect">
            <a:avLst/>
          </a:prstGeom>
        </p:spPr>
      </p:pic>
      <p:sp>
        <p:nvSpPr>
          <p:cNvPr id="7" name="TextBox 6"/>
          <p:cNvSpPr txBox="1"/>
          <p:nvPr/>
        </p:nvSpPr>
        <p:spPr>
          <a:xfrm>
            <a:off x="4429130" y="5223668"/>
            <a:ext cx="4686295" cy="1200329"/>
          </a:xfrm>
          <a:prstGeom prst="rect">
            <a:avLst/>
          </a:prstGeom>
          <a:noFill/>
        </p:spPr>
        <p:txBody>
          <a:bodyPr wrap="square" rtlCol="0">
            <a:spAutoFit/>
          </a:bodyPr>
          <a:lstStyle/>
          <a:p>
            <a:r>
              <a:rPr lang="en-GB" dirty="0">
                <a:latin typeface="Comic Sans MS" panose="030F0702030302020204" pitchFamily="66" charset="0"/>
              </a:rPr>
              <a:t>Constellations often tell a story – devise a new constellation, mark it out on dark paper and then add a caption to explain the story behind it.</a:t>
            </a:r>
          </a:p>
        </p:txBody>
      </p:sp>
    </p:spTree>
    <p:extLst>
      <p:ext uri="{BB962C8B-B14F-4D97-AF65-F5344CB8AC3E}">
        <p14:creationId xmlns:p14="http://schemas.microsoft.com/office/powerpoint/2010/main" val="3068648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4800600" cy="4800600"/>
          </a:xfrm>
        </p:spPr>
        <p:txBody>
          <a:bodyPr>
            <a:noAutofit/>
          </a:bodyPr>
          <a:lstStyle/>
          <a:p>
            <a:pPr marL="0" indent="0">
              <a:buNone/>
            </a:pPr>
            <a:r>
              <a:rPr lang="en-GB" sz="2000" b="1" dirty="0">
                <a:solidFill>
                  <a:srgbClr val="0070C0"/>
                </a:solidFill>
                <a:latin typeface="Comic Sans MS" panose="030F0702030302020204" pitchFamily="66" charset="0"/>
              </a:rPr>
              <a:t>Seafarers all…</a:t>
            </a:r>
            <a:r>
              <a:rPr lang="en-GB" sz="2000" dirty="0">
                <a:latin typeface="Comic Sans MS" panose="030F0702030302020204" pitchFamily="66" charset="0"/>
              </a:rPr>
              <a:t>Plymouth</a:t>
            </a:r>
            <a:r>
              <a:rPr lang="en-GB" sz="2000" b="1" dirty="0">
                <a:solidFill>
                  <a:srgbClr val="0070C0"/>
                </a:solidFill>
                <a:latin typeface="Comic Sans MS" panose="030F0702030302020204" pitchFamily="66" charset="0"/>
              </a:rPr>
              <a:t> </a:t>
            </a:r>
            <a:r>
              <a:rPr lang="en-GB" sz="2000" dirty="0">
                <a:latin typeface="Comic Sans MS" panose="030F0702030302020204" pitchFamily="66" charset="0"/>
              </a:rPr>
              <a:t>has been an important port  for hundreds of years. In 1390, a law was passed that declared that all pilgrims must sail from either Plymouth or Dover. The famous defeat of the Spanish Armada took place off the coast  at Plymouth, and in September it will be 400 years since the Pilgrim Fathers set sail from Plymouth in The Mayflower, for the Americas. </a:t>
            </a:r>
          </a:p>
          <a:p>
            <a:pPr marL="0" indent="0">
              <a:buNone/>
            </a:pPr>
            <a:r>
              <a:rPr lang="en-GB" sz="2000" dirty="0">
                <a:latin typeface="Comic Sans MS" panose="030F0702030302020204" pitchFamily="66" charset="0"/>
              </a:rPr>
              <a:t>There has been a Navy base at Plymouth since 1691, and today HMNB Devonport is the largest naval base in Europe.</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4762"/>
            <a:ext cx="44196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724400" y="3344345"/>
            <a:ext cx="4419600" cy="3170099"/>
          </a:xfrm>
          <a:prstGeom prst="rect">
            <a:avLst/>
          </a:prstGeom>
          <a:noFill/>
        </p:spPr>
        <p:txBody>
          <a:bodyPr wrap="square" rtlCol="0">
            <a:spAutoFit/>
          </a:bodyPr>
          <a:lstStyle/>
          <a:p>
            <a:pPr marL="342900" indent="-342900">
              <a:buFont typeface="Arial" charset="0"/>
              <a:buChar char="•"/>
            </a:pPr>
            <a:r>
              <a:rPr lang="en-GB" sz="2000" dirty="0">
                <a:solidFill>
                  <a:srgbClr val="0070C0"/>
                </a:solidFill>
                <a:latin typeface="Comic Sans MS" panose="030F0702030302020204" pitchFamily="66" charset="0"/>
              </a:rPr>
              <a:t>Make an authentic Battleships game, making a game card of vessels based at Plymouth.</a:t>
            </a:r>
          </a:p>
          <a:p>
            <a:pPr marL="342900" indent="-342900">
              <a:buFont typeface="Arial" charset="0"/>
              <a:buChar char="•"/>
            </a:pPr>
            <a:r>
              <a:rPr lang="en-GB" sz="2000" dirty="0">
                <a:solidFill>
                  <a:srgbClr val="0070C0"/>
                </a:solidFill>
                <a:latin typeface="Comic Sans MS" panose="030F0702030302020204" pitchFamily="66" charset="0"/>
              </a:rPr>
              <a:t>Make a flotilla of paper boats.</a:t>
            </a:r>
          </a:p>
          <a:p>
            <a:pPr marL="342900" indent="-342900">
              <a:buFont typeface="Arial" charset="0"/>
              <a:buChar char="•"/>
            </a:pPr>
            <a:r>
              <a:rPr lang="en-GB" sz="2000" dirty="0">
                <a:solidFill>
                  <a:srgbClr val="0070C0"/>
                </a:solidFill>
                <a:latin typeface="Comic Sans MS" panose="030F0702030302020204" pitchFamily="66" charset="0"/>
              </a:rPr>
              <a:t>Make other sea vessels: a Moana inspired Polynesian raft, a dug-out canoe, a coracle.</a:t>
            </a:r>
          </a:p>
          <a:p>
            <a:pPr marL="342900" indent="-342900">
              <a:buFont typeface="Arial" charset="0"/>
              <a:buChar char="•"/>
            </a:pPr>
            <a:r>
              <a:rPr lang="en-GB" sz="2000" dirty="0">
                <a:solidFill>
                  <a:srgbClr val="0070C0"/>
                </a:solidFill>
                <a:latin typeface="Comic Sans MS" panose="030F0702030302020204" pitchFamily="66" charset="0"/>
              </a:rPr>
              <a:t>Explore the International Nautical Flag Alphabet and draw out a message on flags!</a:t>
            </a:r>
          </a:p>
        </p:txBody>
      </p:sp>
      <p:pic>
        <p:nvPicPr>
          <p:cNvPr id="1028"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47750" y="4435623"/>
            <a:ext cx="3676650" cy="24223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33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187" y="0"/>
            <a:ext cx="4178813" cy="2514600"/>
          </a:xfrm>
        </p:spPr>
        <p:txBody>
          <a:bodyPr>
            <a:normAutofit fontScale="90000"/>
          </a:bodyPr>
          <a:lstStyle/>
          <a:p>
            <a:r>
              <a:rPr lang="en-GB" sz="2000" dirty="0">
                <a:latin typeface="Comic Sans MS" panose="030F0702030302020204" pitchFamily="66" charset="0"/>
              </a:rPr>
              <a:t>Both Devon and Cornwall are famous for their delicious cream teas, which may seem the same, but the locals are very particular about how they take them: in Devon, the cream goes on first, whereas in Cornwall, the jam goes on first. How do you take yours?</a:t>
            </a:r>
          </a:p>
        </p:txBody>
      </p:sp>
      <p:sp>
        <p:nvSpPr>
          <p:cNvPr id="3" name="Content Placeholder 2"/>
          <p:cNvSpPr>
            <a:spLocks noGrp="1"/>
          </p:cNvSpPr>
          <p:nvPr>
            <p:ph idx="1"/>
          </p:nvPr>
        </p:nvSpPr>
        <p:spPr>
          <a:xfrm>
            <a:off x="0" y="2874275"/>
            <a:ext cx="6705600" cy="3983725"/>
          </a:xfrm>
        </p:spPr>
        <p:txBody>
          <a:bodyPr>
            <a:normAutofit/>
          </a:bodyPr>
          <a:lstStyle/>
          <a:p>
            <a:pPr lvl="0">
              <a:buFont typeface="Arial" charset="0"/>
              <a:buChar char="•"/>
            </a:pPr>
            <a:r>
              <a:rPr lang="en-US" sz="2000" dirty="0">
                <a:latin typeface="Comic Sans MS" panose="030F0702030302020204" pitchFamily="66" charset="0"/>
              </a:rPr>
              <a:t>Why not try hosting a very English afternoon tea? </a:t>
            </a:r>
            <a:r>
              <a:rPr lang="en-US" sz="2000" dirty="0">
                <a:solidFill>
                  <a:prstClr val="black"/>
                </a:solidFill>
                <a:latin typeface="Comic Sans MS" panose="030F0702030302020204" pitchFamily="66" charset="0"/>
              </a:rPr>
              <a:t>Start finding out what might be on the menu – scones, cucumber sandwiches…</a:t>
            </a:r>
          </a:p>
          <a:p>
            <a:pPr lvl="0">
              <a:buFont typeface="Arial" charset="0"/>
              <a:buChar char="•"/>
            </a:pPr>
            <a:r>
              <a:rPr lang="en-GB" sz="2000" dirty="0">
                <a:solidFill>
                  <a:prstClr val="black"/>
                </a:solidFill>
                <a:latin typeface="Comic Sans MS" panose="030F0702030302020204" pitchFamily="66" charset="0"/>
              </a:rPr>
              <a:t>Does any-one you know have a favourite scone recipe? See if there is a family recipe that you could try out, or look on the BBC food website.</a:t>
            </a:r>
          </a:p>
          <a:p>
            <a:pPr lvl="0">
              <a:buFont typeface="Arial" charset="0"/>
              <a:buChar char="•"/>
            </a:pPr>
            <a:r>
              <a:rPr lang="en-GB" sz="2000" dirty="0">
                <a:solidFill>
                  <a:prstClr val="black"/>
                </a:solidFill>
                <a:latin typeface="Comic Sans MS" panose="030F0702030302020204" pitchFamily="66" charset="0"/>
              </a:rPr>
              <a:t>When you have decided on the menu, write it out, decorating it nicely.</a:t>
            </a:r>
          </a:p>
          <a:p>
            <a:pPr lvl="0">
              <a:buFont typeface="Arial" charset="0"/>
              <a:buChar char="•"/>
            </a:pPr>
            <a:r>
              <a:rPr lang="en-GB" sz="2000" dirty="0">
                <a:solidFill>
                  <a:prstClr val="black"/>
                </a:solidFill>
                <a:latin typeface="Comic Sans MS" panose="030F0702030302020204" pitchFamily="66" charset="0"/>
              </a:rPr>
              <a:t>How will you set the scene and make the table look inviting? You could make pretty paper place mats or a table runner, put out flowers or maybe bunting!</a:t>
            </a:r>
          </a:p>
          <a:p>
            <a:pPr lvl="0">
              <a:buFont typeface="Arial" charset="0"/>
              <a:buChar char="•"/>
            </a:pPr>
            <a:endParaRPr lang="en-GB" sz="2000" dirty="0">
              <a:solidFill>
                <a:prstClr val="black"/>
              </a:solidFill>
              <a:latin typeface="Comic Sans MS" panose="030F0702030302020204" pitchFamily="66" charset="0"/>
            </a:endParaRP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17622" y="2454957"/>
            <a:ext cx="2814357" cy="1871662"/>
          </a:xfrm>
          <a:prstGeom prst="rect">
            <a:avLst/>
          </a:prstGeom>
        </p:spPr>
      </p:pic>
      <p:sp>
        <p:nvSpPr>
          <p:cNvPr id="7" name="TextBox 6"/>
          <p:cNvSpPr txBox="1"/>
          <p:nvPr/>
        </p:nvSpPr>
        <p:spPr>
          <a:xfrm>
            <a:off x="6517680" y="4363128"/>
            <a:ext cx="2626320" cy="2246769"/>
          </a:xfrm>
          <a:prstGeom prst="rect">
            <a:avLst/>
          </a:prstGeom>
          <a:noFill/>
        </p:spPr>
        <p:txBody>
          <a:bodyPr wrap="square" rtlCol="0">
            <a:spAutoFit/>
          </a:bodyPr>
          <a:lstStyle/>
          <a:p>
            <a:r>
              <a:rPr lang="en-GB" sz="2000" dirty="0">
                <a:solidFill>
                  <a:srgbClr val="00B050"/>
                </a:solidFill>
                <a:latin typeface="Comic Sans MS" panose="030F0702030302020204" pitchFamily="66" charset="0"/>
              </a:rPr>
              <a:t>You could decorate your table to match how you take your scones! Above you can see the county flags for Cornwall and Devon.</a:t>
            </a: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52400"/>
            <a:ext cx="4919893" cy="2626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163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1783</TotalTime>
  <Words>728</Words>
  <Application>Microsoft Macintosh PowerPoint</Application>
  <PresentationFormat>On-screen Show (4:3)</PresentationFormat>
  <Paragraphs>25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Comic Sans MS</vt:lpstr>
      <vt:lpstr>Office Theme</vt:lpstr>
      <vt:lpstr>PowerPoint Presentation</vt:lpstr>
      <vt:lpstr>PowerPoint Presentation</vt:lpstr>
      <vt:lpstr>Exmoor and Dartmoor have both been National Parks since the 1950s. They each have some of the last real wilderness areas of England, each home to many different habitats, mysterious stone outcrops, hidden valleys and wonderful wildlife.</vt:lpstr>
      <vt:lpstr>* Follow this link for an explanation of constellations – patterns of stars in the sky, then try making some of them in different ways… https://www.youtube.com/watch?v=1sZ15SUeS9w * Look in the resources section, where you will find four constellations to get you started, though you can make as many as you can find out about. Try making them outside using natural materials (sticks, stones, clover, daisies…) * Using the constellation pictures as a guide, punch out the stars of a constellation on a piece of card. Hold the card up against a wall and shine a torch at it – see the constellation appear! Where can you get the best results?  </vt:lpstr>
      <vt:lpstr>PowerPoint Presentation</vt:lpstr>
      <vt:lpstr>Both Devon and Cornwall are famous for their delicious cream teas, which may seem the same, but the locals are very particular about how they take them: in Devon, the cream goes on first, whereas in Cornwall, the jam goes on first. How do you take yours?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hammett-kay</dc:creator>
  <cp:lastModifiedBy>Shahadath Hussain</cp:lastModifiedBy>
  <cp:revision>76</cp:revision>
  <dcterms:created xsi:type="dcterms:W3CDTF">2020-06-11T14:33:12Z</dcterms:created>
  <dcterms:modified xsi:type="dcterms:W3CDTF">2021-04-23T09:34:10Z</dcterms:modified>
</cp:coreProperties>
</file>