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1" r:id="rId4"/>
    <p:sldId id="257" r:id="rId5"/>
    <p:sldId id="260" r:id="rId6"/>
    <p:sldId id="259" r:id="rId7"/>
    <p:sldId id="258" r:id="rId8"/>
    <p:sldId id="256" r:id="rId9"/>
    <p:sldId id="268" r:id="rId10"/>
    <p:sldId id="266"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94675"/>
  </p:normalViewPr>
  <p:slideViewPr>
    <p:cSldViewPr>
      <p:cViewPr varScale="1">
        <p:scale>
          <a:sx n="119" d="100"/>
          <a:sy n="119" d="100"/>
        </p:scale>
        <p:origin x="148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1ED305-303A-425D-87A3-178A4F8CA6FF}"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216102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1ED305-303A-425D-87A3-178A4F8CA6FF}"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180048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1ED305-303A-425D-87A3-178A4F8CA6FF}"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415252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1ED305-303A-425D-87A3-178A4F8CA6FF}"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197697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ED305-303A-425D-87A3-178A4F8CA6FF}"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419290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1ED305-303A-425D-87A3-178A4F8CA6FF}" type="datetimeFigureOut">
              <a:rPr lang="en-GB" smtClean="0"/>
              <a:t>23/04/2021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379898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1ED305-303A-425D-87A3-178A4F8CA6FF}" type="datetimeFigureOut">
              <a:rPr lang="en-GB" smtClean="0"/>
              <a:t>23/04/2021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162498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1ED305-303A-425D-87A3-178A4F8CA6FF}" type="datetimeFigureOut">
              <a:rPr lang="en-GB" smtClean="0"/>
              <a:t>23/04/2021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249550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ED305-303A-425D-87A3-178A4F8CA6FF}" type="datetimeFigureOut">
              <a:rPr lang="en-GB" smtClean="0"/>
              <a:t>23/04/2021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381397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ED305-303A-425D-87A3-178A4F8CA6FF}" type="datetimeFigureOut">
              <a:rPr lang="en-GB" smtClean="0"/>
              <a:t>23/04/2021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154251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ED305-303A-425D-87A3-178A4F8CA6FF}" type="datetimeFigureOut">
              <a:rPr lang="en-GB" smtClean="0"/>
              <a:t>23/04/2021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F6EC38-7293-410A-99FF-A7B556B04854}" type="slidenum">
              <a:rPr lang="en-GB" smtClean="0"/>
              <a:t>‹#›</a:t>
            </a:fld>
            <a:endParaRPr lang="en-GB"/>
          </a:p>
        </p:txBody>
      </p:sp>
    </p:spTree>
    <p:extLst>
      <p:ext uri="{BB962C8B-B14F-4D97-AF65-F5344CB8AC3E}">
        <p14:creationId xmlns:p14="http://schemas.microsoft.com/office/powerpoint/2010/main" val="79245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ED305-303A-425D-87A3-178A4F8CA6FF}" type="datetimeFigureOut">
              <a:rPr lang="en-GB" smtClean="0"/>
              <a:t>23/04/2021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6EC38-7293-410A-99FF-A7B556B04854}" type="slidenum">
              <a:rPr lang="en-GB" smtClean="0"/>
              <a:t>‹#›</a:t>
            </a:fld>
            <a:endParaRPr lang="en-GB"/>
          </a:p>
        </p:txBody>
      </p:sp>
    </p:spTree>
    <p:extLst>
      <p:ext uri="{BB962C8B-B14F-4D97-AF65-F5344CB8AC3E}">
        <p14:creationId xmlns:p14="http://schemas.microsoft.com/office/powerpoint/2010/main" val="3859987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4VwAYc7dsUE"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0918" y="6926"/>
            <a:ext cx="4419600" cy="5403274"/>
          </a:xfrm>
        </p:spPr>
        <p:txBody>
          <a:bodyPr>
            <a:normAutofit/>
          </a:bodyPr>
          <a:lstStyle/>
          <a:p>
            <a:r>
              <a:rPr lang="en-GB" sz="2800" dirty="0">
                <a:latin typeface="Comic Sans MS" panose="030F0702030302020204" pitchFamily="66" charset="0"/>
              </a:rPr>
              <a:t>Fairway Primary Academy,</a:t>
            </a:r>
            <a:br>
              <a:rPr lang="en-GB" sz="2800" dirty="0">
                <a:latin typeface="Comic Sans MS" panose="030F0702030302020204" pitchFamily="66" charset="0"/>
              </a:rPr>
            </a:br>
            <a:r>
              <a:rPr lang="en-GB" sz="2800" dirty="0" err="1">
                <a:latin typeface="Comic Sans MS" panose="030F0702030302020204" pitchFamily="66" charset="0"/>
              </a:rPr>
              <a:t>Muirfield</a:t>
            </a:r>
            <a:r>
              <a:rPr lang="en-GB" sz="2800" dirty="0">
                <a:latin typeface="Comic Sans MS" panose="030F0702030302020204" pitchFamily="66" charset="0"/>
              </a:rPr>
              <a:t> Gardens,</a:t>
            </a:r>
            <a:br>
              <a:rPr lang="en-GB" sz="2800" dirty="0">
                <a:latin typeface="Comic Sans MS" panose="030F0702030302020204" pitchFamily="66" charset="0"/>
              </a:rPr>
            </a:br>
            <a:r>
              <a:rPr lang="en-GB" sz="2800" dirty="0">
                <a:latin typeface="Comic Sans MS" panose="030F0702030302020204" pitchFamily="66" charset="0"/>
              </a:rPr>
              <a:t>Kings Norton,</a:t>
            </a:r>
            <a:br>
              <a:rPr lang="en-GB" sz="2800" dirty="0">
                <a:latin typeface="Comic Sans MS" panose="030F0702030302020204" pitchFamily="66" charset="0"/>
              </a:rPr>
            </a:br>
            <a:r>
              <a:rPr lang="en-GB" sz="2800" dirty="0">
                <a:latin typeface="Comic Sans MS" panose="030F0702030302020204" pitchFamily="66" charset="0"/>
              </a:rPr>
              <a:t>Birmingham,</a:t>
            </a:r>
            <a:br>
              <a:rPr lang="en-GB" sz="2800" dirty="0">
                <a:latin typeface="Comic Sans MS" panose="030F0702030302020204" pitchFamily="66" charset="0"/>
              </a:rPr>
            </a:br>
            <a:r>
              <a:rPr lang="en-GB" sz="2800" dirty="0">
                <a:latin typeface="Comic Sans MS" panose="030F0702030302020204" pitchFamily="66" charset="0"/>
              </a:rPr>
              <a:t>West Midlands,</a:t>
            </a:r>
            <a:br>
              <a:rPr lang="en-GB" sz="2800" dirty="0">
                <a:latin typeface="Comic Sans MS" panose="030F0702030302020204" pitchFamily="66" charset="0"/>
              </a:rPr>
            </a:br>
            <a:r>
              <a:rPr lang="en-GB" sz="2800" dirty="0">
                <a:solidFill>
                  <a:srgbClr val="00B050"/>
                </a:solidFill>
                <a:latin typeface="Comic Sans MS" panose="030F0702030302020204" pitchFamily="66" charset="0"/>
              </a:rPr>
              <a:t>England, </a:t>
            </a:r>
            <a:br>
              <a:rPr lang="en-GB" sz="2800" dirty="0">
                <a:solidFill>
                  <a:srgbClr val="00B050"/>
                </a:solidFill>
                <a:latin typeface="Comic Sans MS" panose="030F0702030302020204" pitchFamily="66" charset="0"/>
              </a:rPr>
            </a:br>
            <a:r>
              <a:rPr lang="en-GB" sz="2800" dirty="0">
                <a:solidFill>
                  <a:srgbClr val="00B050"/>
                </a:solidFill>
                <a:latin typeface="Comic Sans MS" panose="030F0702030302020204" pitchFamily="66" charset="0"/>
              </a:rPr>
              <a:t>Great Britain, </a:t>
            </a:r>
            <a:br>
              <a:rPr lang="en-GB" sz="2800" dirty="0">
                <a:solidFill>
                  <a:srgbClr val="00B050"/>
                </a:solidFill>
                <a:latin typeface="Comic Sans MS" panose="030F0702030302020204" pitchFamily="66" charset="0"/>
              </a:rPr>
            </a:br>
            <a:r>
              <a:rPr lang="en-GB" sz="2800" dirty="0">
                <a:solidFill>
                  <a:srgbClr val="00B050"/>
                </a:solidFill>
                <a:latin typeface="Comic Sans MS" panose="030F0702030302020204" pitchFamily="66" charset="0"/>
              </a:rPr>
              <a:t>The United Kingdom,</a:t>
            </a:r>
            <a:br>
              <a:rPr lang="en-GB" sz="2800" dirty="0">
                <a:solidFill>
                  <a:srgbClr val="00B050"/>
                </a:solidFill>
                <a:latin typeface="Comic Sans MS" panose="030F0702030302020204" pitchFamily="66" charset="0"/>
              </a:rPr>
            </a:br>
            <a:r>
              <a:rPr lang="en-GB" sz="2800" dirty="0">
                <a:solidFill>
                  <a:srgbClr val="00B050"/>
                </a:solidFill>
                <a:latin typeface="Comic Sans MS" panose="030F0702030302020204" pitchFamily="66" charset="0"/>
              </a:rPr>
              <a:t>The British Isles</a:t>
            </a:r>
            <a:r>
              <a:rPr lang="en-GB" sz="2800" dirty="0">
                <a:latin typeface="Comic Sans MS" panose="030F0702030302020204" pitchFamily="66" charset="0"/>
              </a:rPr>
              <a:t>,</a:t>
            </a:r>
            <a:br>
              <a:rPr lang="en-GB" sz="2800" dirty="0">
                <a:latin typeface="Comic Sans MS" panose="030F0702030302020204" pitchFamily="66" charset="0"/>
              </a:rPr>
            </a:br>
            <a:r>
              <a:rPr lang="en-GB" sz="2800" dirty="0">
                <a:latin typeface="Comic Sans MS" panose="030F0702030302020204" pitchFamily="66" charset="0"/>
              </a:rPr>
              <a:t>Europe, </a:t>
            </a:r>
            <a:br>
              <a:rPr lang="en-GB" sz="2800" dirty="0">
                <a:latin typeface="Comic Sans MS" panose="030F0702030302020204" pitchFamily="66" charset="0"/>
              </a:rPr>
            </a:br>
            <a:r>
              <a:rPr lang="en-GB" sz="2800" dirty="0">
                <a:latin typeface="Comic Sans MS" panose="030F0702030302020204" pitchFamily="66" charset="0"/>
              </a:rPr>
              <a:t>Planet Earth…</a:t>
            </a:r>
          </a:p>
        </p:txBody>
      </p:sp>
      <p:sp>
        <p:nvSpPr>
          <p:cNvPr id="3" name="Subtitle 2"/>
          <p:cNvSpPr>
            <a:spLocks noGrp="1"/>
          </p:cNvSpPr>
          <p:nvPr>
            <p:ph type="subTitle" idx="1"/>
          </p:nvPr>
        </p:nvSpPr>
        <p:spPr>
          <a:xfrm>
            <a:off x="4706282" y="5427264"/>
            <a:ext cx="4430791" cy="1447800"/>
          </a:xfrm>
        </p:spPr>
        <p:txBody>
          <a:bodyPr>
            <a:normAutofit lnSpcReduction="10000"/>
          </a:bodyPr>
          <a:lstStyle/>
          <a:p>
            <a:r>
              <a:rPr lang="en-GB" dirty="0">
                <a:solidFill>
                  <a:srgbClr val="00B050"/>
                </a:solidFill>
                <a:latin typeface="Comic Sans MS" panose="030F0702030302020204" pitchFamily="66" charset="0"/>
              </a:rPr>
              <a:t>Can you explain the differences between the names in green?</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0782"/>
            <a:ext cx="4733991" cy="689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us 3"/>
          <p:cNvSpPr/>
          <p:nvPr/>
        </p:nvSpPr>
        <p:spPr>
          <a:xfrm rot="2700535">
            <a:off x="2854792" y="4498507"/>
            <a:ext cx="381000" cy="38100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0621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B4A05-1016-4040-9962-8F80E4DAB833}"/>
              </a:ext>
            </a:extLst>
          </p:cNvPr>
          <p:cNvSpPr>
            <a:spLocks noGrp="1"/>
          </p:cNvSpPr>
          <p:nvPr>
            <p:ph type="title"/>
          </p:nvPr>
        </p:nvSpPr>
        <p:spPr>
          <a:xfrm>
            <a:off x="0" y="18069"/>
            <a:ext cx="3962400" cy="5773131"/>
          </a:xfrm>
          <a:noFill/>
        </p:spPr>
        <p:txBody>
          <a:bodyPr vert="horz" lIns="91440" tIns="45720" rIns="91440" bIns="45720" rtlCol="0" anchor="b">
            <a:noAutofit/>
          </a:bodyPr>
          <a:lstStyle/>
          <a:p>
            <a:pPr algn="l">
              <a:lnSpc>
                <a:spcPct val="90000"/>
              </a:lnSpc>
            </a:pPr>
            <a:r>
              <a:rPr lang="en-US" sz="2400" dirty="0">
                <a:latin typeface="Comic Sans MS" panose="030F0702030302020204" pitchFamily="66" charset="0"/>
              </a:rPr>
              <a:t>In this version of the Willow pattern, it has been adapted to reflect the local industries of Stoke-on-Trent. </a:t>
            </a:r>
            <a:br>
              <a:rPr lang="en-US" sz="2400" dirty="0">
                <a:latin typeface="Comic Sans MS" panose="030F0702030302020204" pitchFamily="66" charset="0"/>
              </a:rPr>
            </a:br>
            <a:br>
              <a:rPr lang="en-US" sz="2400" dirty="0">
                <a:latin typeface="Comic Sans MS" panose="030F0702030302020204" pitchFamily="66" charset="0"/>
              </a:rPr>
            </a:br>
            <a:r>
              <a:rPr lang="en-US" sz="2400" dirty="0">
                <a:latin typeface="Comic Sans MS" panose="030F0702030302020204" pitchFamily="66" charset="0"/>
              </a:rPr>
              <a:t>The temples have been turned into bottle ovens and pithead winding gear. The boat has become a canal barge, the fence a steam train and the birds have become Spitfire planes. The three figures carry a miner’s pick, a pot and a saggar.</a:t>
            </a:r>
          </a:p>
        </p:txBody>
      </p:sp>
      <p:pic>
        <p:nvPicPr>
          <p:cNvPr id="4" name="Content Placeholder 3">
            <a:extLst>
              <a:ext uri="{FF2B5EF4-FFF2-40B4-BE49-F238E27FC236}">
                <a16:creationId xmlns:a16="http://schemas.microsoft.com/office/drawing/2014/main" id="{67D72DD1-FDEE-44B0-9B3F-83E6032D64B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757128" y="10"/>
            <a:ext cx="5386872" cy="6857990"/>
          </a:xfrm>
          <a:prstGeom prst="rect">
            <a:avLst/>
          </a:prstGeom>
        </p:spPr>
      </p:pic>
    </p:spTree>
    <p:extLst>
      <p:ext uri="{BB962C8B-B14F-4D97-AF65-F5344CB8AC3E}">
        <p14:creationId xmlns:p14="http://schemas.microsoft.com/office/powerpoint/2010/main" val="88491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0C5342-A506-4905-9188-6677FA10165C}"/>
              </a:ext>
            </a:extLst>
          </p:cNvPr>
          <p:cNvSpPr>
            <a:spLocks noGrp="1"/>
          </p:cNvSpPr>
          <p:nvPr>
            <p:ph type="title"/>
          </p:nvPr>
        </p:nvSpPr>
        <p:spPr>
          <a:xfrm>
            <a:off x="114300" y="4495800"/>
            <a:ext cx="8915400" cy="2362200"/>
          </a:xfrm>
        </p:spPr>
        <p:txBody>
          <a:bodyPr anchor="t">
            <a:noAutofit/>
          </a:bodyPr>
          <a:lstStyle/>
          <a:p>
            <a:pPr>
              <a:lnSpc>
                <a:spcPct val="90000"/>
              </a:lnSpc>
            </a:pPr>
            <a:r>
              <a:rPr kumimoji="0" lang="en-GB" sz="2000" b="0" i="0" u="none" strike="noStrike" kern="1200" cap="none" spc="0" normalizeH="0" baseline="0" noProof="0" dirty="0">
                <a:ln>
                  <a:noFill/>
                </a:ln>
                <a:solidFill>
                  <a:schemeClr val="accent5">
                    <a:lumMod val="40000"/>
                    <a:lumOff val="60000"/>
                  </a:schemeClr>
                </a:solidFill>
                <a:effectLst/>
                <a:uLnTx/>
                <a:uFillTx/>
                <a:latin typeface="Comic Sans MS" panose="030F0702030302020204" pitchFamily="66" charset="0"/>
                <a:ea typeface="+mn-ea"/>
                <a:cs typeface="+mn-cs"/>
              </a:rPr>
              <a:t>Try creating a monochromatic design – that is one that is just in one colour. You could use different shades of blue, or try a new colour.</a:t>
            </a:r>
            <a:br>
              <a:rPr kumimoji="0" lang="en-GB" sz="2000" b="0" i="0" u="none" strike="noStrike" kern="1200" cap="none" spc="0" normalizeH="0" baseline="0" noProof="0" dirty="0">
                <a:ln>
                  <a:noFill/>
                </a:ln>
                <a:solidFill>
                  <a:schemeClr val="accent5">
                    <a:lumMod val="40000"/>
                    <a:lumOff val="60000"/>
                  </a:schemeClr>
                </a:solidFill>
                <a:effectLst/>
                <a:uLnTx/>
                <a:uFillTx/>
                <a:latin typeface="Comic Sans MS" panose="030F0702030302020204" pitchFamily="66" charset="0"/>
                <a:ea typeface="+mn-ea"/>
                <a:cs typeface="+mn-cs"/>
              </a:rPr>
            </a:br>
            <a:br>
              <a:rPr kumimoji="0" lang="en-GB" sz="2000" b="0" i="0" u="none" strike="noStrike" kern="1200" cap="none" spc="0" normalizeH="0" baseline="0" noProof="0" dirty="0">
                <a:ln>
                  <a:noFill/>
                </a:ln>
                <a:solidFill>
                  <a:schemeClr val="bg1"/>
                </a:solidFill>
                <a:effectLst/>
                <a:uLnTx/>
                <a:uFillTx/>
                <a:latin typeface="Comic Sans MS" panose="030F0702030302020204" pitchFamily="66" charset="0"/>
                <a:ea typeface="+mn-ea"/>
                <a:cs typeface="+mn-cs"/>
              </a:rPr>
            </a:br>
            <a:r>
              <a:rPr kumimoji="0" lang="en-GB" sz="2000" b="0" i="0" u="none" strike="noStrike" kern="1200" cap="none" spc="0" normalizeH="0" baseline="0" noProof="0" dirty="0">
                <a:ln>
                  <a:noFill/>
                </a:ln>
                <a:solidFill>
                  <a:schemeClr val="accent5">
                    <a:lumMod val="60000"/>
                    <a:lumOff val="40000"/>
                  </a:schemeClr>
                </a:solidFill>
                <a:effectLst/>
                <a:uLnTx/>
                <a:uFillTx/>
                <a:latin typeface="Comic Sans MS" panose="030F0702030302020204" pitchFamily="66" charset="0"/>
                <a:ea typeface="+mn-ea"/>
                <a:cs typeface="+mn-cs"/>
              </a:rPr>
              <a:t>Experiment with drawing some designs based around the Willow pattern.</a:t>
            </a:r>
            <a:br>
              <a:rPr kumimoji="0" lang="en-GB" sz="2000" b="0" i="0" u="none" strike="noStrike" kern="1200" cap="none" spc="0" normalizeH="0" baseline="0" noProof="0" dirty="0">
                <a:ln>
                  <a:noFill/>
                </a:ln>
                <a:solidFill>
                  <a:schemeClr val="accent5">
                    <a:lumMod val="60000"/>
                    <a:lumOff val="40000"/>
                  </a:schemeClr>
                </a:solidFill>
                <a:effectLst/>
                <a:uLnTx/>
                <a:uFillTx/>
                <a:latin typeface="Comic Sans MS" panose="030F0702030302020204" pitchFamily="66" charset="0"/>
                <a:ea typeface="+mn-ea"/>
                <a:cs typeface="+mn-cs"/>
              </a:rPr>
            </a:br>
            <a:r>
              <a:rPr kumimoji="0" lang="en-GB" sz="2000" b="0" i="0" u="none" strike="noStrike" kern="1200" cap="none" spc="0" normalizeH="0" baseline="0" noProof="0" dirty="0">
                <a:ln>
                  <a:noFill/>
                </a:ln>
                <a:solidFill>
                  <a:schemeClr val="accent5">
                    <a:lumMod val="60000"/>
                    <a:lumOff val="40000"/>
                  </a:schemeClr>
                </a:solidFill>
                <a:effectLst/>
                <a:uLnTx/>
                <a:uFillTx/>
                <a:latin typeface="Comic Sans MS" panose="030F0702030302020204" pitchFamily="66" charset="0"/>
                <a:ea typeface="+mn-ea"/>
                <a:cs typeface="+mn-cs"/>
              </a:rPr>
              <a:t>Decide on </a:t>
            </a:r>
            <a:r>
              <a:rPr lang="en-GB" sz="2000" dirty="0">
                <a:solidFill>
                  <a:schemeClr val="accent5">
                    <a:lumMod val="60000"/>
                    <a:lumOff val="40000"/>
                  </a:schemeClr>
                </a:solidFill>
                <a:latin typeface="Comic Sans MS" panose="030F0702030302020204" pitchFamily="66" charset="0"/>
                <a:ea typeface="+mn-ea"/>
                <a:cs typeface="+mn-cs"/>
              </a:rPr>
              <a:t>the medium you will use – why not try a mixed media piece with collage, pen, paint and chalks?</a:t>
            </a:r>
            <a:br>
              <a:rPr lang="en-GB" sz="2000" dirty="0">
                <a:solidFill>
                  <a:schemeClr val="bg1"/>
                </a:solidFill>
                <a:latin typeface="Comic Sans MS" panose="030F0702030302020204" pitchFamily="66" charset="0"/>
                <a:ea typeface="+mn-ea"/>
                <a:cs typeface="+mn-cs"/>
              </a:rPr>
            </a:br>
            <a:br>
              <a:rPr lang="en-GB" sz="2000" dirty="0">
                <a:solidFill>
                  <a:schemeClr val="bg1"/>
                </a:solidFill>
                <a:latin typeface="Comic Sans MS" panose="030F0702030302020204" pitchFamily="66" charset="0"/>
                <a:ea typeface="+mn-ea"/>
                <a:cs typeface="+mn-cs"/>
              </a:rPr>
            </a:br>
            <a:r>
              <a:rPr lang="en-GB" sz="2000" dirty="0">
                <a:solidFill>
                  <a:schemeClr val="accent5">
                    <a:lumMod val="75000"/>
                  </a:schemeClr>
                </a:solidFill>
                <a:latin typeface="Comic Sans MS" panose="030F0702030302020204" pitchFamily="66" charset="0"/>
                <a:ea typeface="+mn-ea"/>
                <a:cs typeface="+mn-cs"/>
              </a:rPr>
              <a:t>You could even make a 3D Willow inspired tree as a collaborative piece!</a:t>
            </a:r>
            <a:endParaRPr lang="en-GB" sz="2000" dirty="0">
              <a:solidFill>
                <a:schemeClr val="accent5">
                  <a:lumMod val="75000"/>
                </a:schemeClr>
              </a:solidFill>
            </a:endParaRPr>
          </a:p>
        </p:txBody>
      </p:sp>
      <p:pic>
        <p:nvPicPr>
          <p:cNvPr id="4" name="Content Placeholder 3" descr="Background pattern&#10;&#10;Description automatically generated">
            <a:extLst>
              <a:ext uri="{FF2B5EF4-FFF2-40B4-BE49-F238E27FC236}">
                <a16:creationId xmlns:a16="http://schemas.microsoft.com/office/drawing/2014/main" id="{BA46EB71-7E37-418C-9540-6C9F2A30A5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000355"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6" name="Picture 5">
            <a:extLst>
              <a:ext uri="{FF2B5EF4-FFF2-40B4-BE49-F238E27FC236}">
                <a16:creationId xmlns:a16="http://schemas.microsoft.com/office/drawing/2014/main" id="{E47BB79A-6136-4AA5-B5B8-890B519B6C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43251" y="10"/>
            <a:ext cx="2857499"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5" name="Picture 4">
            <a:extLst>
              <a:ext uri="{FF2B5EF4-FFF2-40B4-BE49-F238E27FC236}">
                <a16:creationId xmlns:a16="http://schemas.microsoft.com/office/drawing/2014/main" id="{B3924415-BB29-406D-B55C-5C194C93A5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43625" y="-1"/>
            <a:ext cx="3000375"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5" name="Group 14">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6" name="Freeform: Shape 15">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8478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4648200"/>
            <a:ext cx="9144000" cy="2209800"/>
          </a:xfrm>
        </p:spPr>
        <p:txBody>
          <a:bodyPr>
            <a:noAutofit/>
          </a:bodyPr>
          <a:lstStyle/>
          <a:p>
            <a:r>
              <a:rPr lang="en-GB" sz="2400" dirty="0">
                <a:latin typeface="Comic Sans MS" panose="030F0702030302020204" pitchFamily="66" charset="0"/>
              </a:rPr>
              <a:t>When we use maps we are looking at representations of the physical world and the political world. Great Britain is the name of the largest island in the British Isles and the very small islands that fringe it. The United Kingdom is the name for the four countries that are broadly linked with some common government.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09600" y="0"/>
            <a:ext cx="8077200" cy="464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75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1026" name="Picture 2" descr="What is the difference between the United Kingdom, England, Great Britain,  and Britain? | Interesting Answe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0"/>
            <a:ext cx="7801938" cy="6517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950527" y="228600"/>
            <a:ext cx="3193473" cy="2286000"/>
          </a:xfrm>
        </p:spPr>
        <p:txBody>
          <a:bodyPr>
            <a:normAutofit fontScale="90000"/>
          </a:bodyPr>
          <a:lstStyle/>
          <a:p>
            <a:r>
              <a:rPr lang="en-GB" sz="3200" dirty="0">
                <a:latin typeface="Comic Sans MS" panose="030F0702030302020204" pitchFamily="66" charset="0"/>
              </a:rPr>
              <a:t>The British Isles includes all the islands in this chain.</a:t>
            </a:r>
            <a:br>
              <a:rPr lang="en-GB" sz="3200" dirty="0">
                <a:latin typeface="Comic Sans MS" panose="030F0702030302020204" pitchFamily="66" charset="0"/>
              </a:rPr>
            </a:br>
            <a:endParaRPr lang="en-GB" sz="3200" dirty="0">
              <a:latin typeface="Comic Sans MS" panose="030F0702030302020204" pitchFamily="66" charset="0"/>
            </a:endParaRPr>
          </a:p>
        </p:txBody>
      </p:sp>
      <p:sp>
        <p:nvSpPr>
          <p:cNvPr id="4" name="TextBox 3"/>
          <p:cNvSpPr txBox="1"/>
          <p:nvPr/>
        </p:nvSpPr>
        <p:spPr>
          <a:xfrm>
            <a:off x="5943600" y="4795897"/>
            <a:ext cx="3200400" cy="2062103"/>
          </a:xfrm>
          <a:prstGeom prst="rect">
            <a:avLst/>
          </a:prstGeom>
          <a:noFill/>
        </p:spPr>
        <p:txBody>
          <a:bodyPr wrap="square" rtlCol="0">
            <a:spAutoFit/>
          </a:bodyPr>
          <a:lstStyle/>
          <a:p>
            <a:pPr algn="ctr"/>
            <a:r>
              <a:rPr lang="en-GB" sz="3200" dirty="0">
                <a:solidFill>
                  <a:prstClr val="black"/>
                </a:solidFill>
                <a:latin typeface="Comic Sans MS" panose="030F0702030302020204" pitchFamily="66" charset="0"/>
                <a:ea typeface="+mj-ea"/>
                <a:cs typeface="+mj-cs"/>
              </a:rPr>
              <a:t>Now have a go at explaining each term again!</a:t>
            </a:r>
            <a:endParaRPr lang="en-GB" dirty="0"/>
          </a:p>
        </p:txBody>
      </p:sp>
    </p:spTree>
    <p:extLst>
      <p:ext uri="{BB962C8B-B14F-4D97-AF65-F5344CB8AC3E}">
        <p14:creationId xmlns:p14="http://schemas.microsoft.com/office/powerpoint/2010/main" val="408620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33800" cy="6858000"/>
          </a:xfrm>
        </p:spPr>
        <p:txBody>
          <a:bodyPr>
            <a:noAutofit/>
          </a:bodyPr>
          <a:lstStyle/>
          <a:p>
            <a:r>
              <a:rPr lang="en-GB" sz="2800" dirty="0">
                <a:solidFill>
                  <a:srgbClr val="002060"/>
                </a:solidFill>
                <a:latin typeface="Comic Sans MS" panose="030F0702030302020204" pitchFamily="66" charset="0"/>
              </a:rPr>
              <a:t>This map shows the four countries of the United Kingdom – what are the four capital cities?</a:t>
            </a:r>
            <a:br>
              <a:rPr lang="en-GB" sz="2800" dirty="0">
                <a:solidFill>
                  <a:srgbClr val="002060"/>
                </a:solidFill>
                <a:latin typeface="Comic Sans MS" panose="030F0702030302020204" pitchFamily="66" charset="0"/>
              </a:rPr>
            </a:br>
            <a:br>
              <a:rPr lang="en-GB" sz="2800" dirty="0">
                <a:solidFill>
                  <a:srgbClr val="002060"/>
                </a:solidFill>
                <a:latin typeface="Comic Sans MS" panose="030F0702030302020204" pitchFamily="66" charset="0"/>
              </a:rPr>
            </a:br>
            <a:r>
              <a:rPr lang="en-GB" sz="2800" dirty="0">
                <a:solidFill>
                  <a:srgbClr val="002060"/>
                </a:solidFill>
                <a:latin typeface="Comic Sans MS" panose="030F0702030302020204" pitchFamily="66" charset="0"/>
              </a:rPr>
              <a:t> Here we also see England divided into its different regions.</a:t>
            </a:r>
            <a:br>
              <a:rPr lang="en-GB" sz="2800" dirty="0">
                <a:solidFill>
                  <a:srgbClr val="002060"/>
                </a:solidFill>
                <a:latin typeface="Comic Sans MS" panose="030F0702030302020204" pitchFamily="66" charset="0"/>
              </a:rPr>
            </a:br>
            <a:br>
              <a:rPr lang="en-GB" sz="2800" dirty="0">
                <a:solidFill>
                  <a:srgbClr val="002060"/>
                </a:solidFill>
                <a:latin typeface="Comic Sans MS" panose="030F0702030302020204" pitchFamily="66" charset="0"/>
              </a:rPr>
            </a:br>
            <a:r>
              <a:rPr lang="en-GB" sz="2800" dirty="0">
                <a:solidFill>
                  <a:srgbClr val="002060"/>
                </a:solidFill>
                <a:latin typeface="Comic Sans MS" panose="030F0702030302020204" pitchFamily="66" charset="0"/>
              </a:rPr>
              <a:t>We live in the West Midlands region, which you can see in sky blue.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520700" y="152400"/>
            <a:ext cx="5623300" cy="631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92503" y="228599"/>
            <a:ext cx="1837454"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83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0"/>
            <a:ext cx="3124200" cy="6858000"/>
          </a:xfrm>
        </p:spPr>
        <p:txBody>
          <a:bodyPr>
            <a:normAutofit/>
          </a:bodyPr>
          <a:lstStyle/>
          <a:p>
            <a:r>
              <a:rPr lang="en-GB" sz="2700" dirty="0"/>
              <a:t>Here you can see a close up of the West Midlands region, which is made up of six counties,  – though confusingly, one of the counties of the West Midlands is called the West Midlands!</a:t>
            </a:r>
            <a:br>
              <a:rPr lang="en-GB" sz="2700" dirty="0"/>
            </a:br>
            <a:r>
              <a:rPr lang="en-GB" sz="2700" b="1" dirty="0">
                <a:solidFill>
                  <a:srgbClr val="003300"/>
                </a:solidFill>
              </a:rPr>
              <a:t>Birmingham, our home city, and the second city of England, is in the West Midlands.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6926"/>
            <a:ext cx="5943600" cy="66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42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52401"/>
            <a:ext cx="8610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4053" y="5943600"/>
            <a:ext cx="6712094" cy="707886"/>
          </a:xfrm>
          <a:prstGeom prst="rect">
            <a:avLst/>
          </a:prstGeom>
          <a:noFill/>
        </p:spPr>
        <p:txBody>
          <a:bodyPr wrap="none" rtlCol="0">
            <a:spAutoFit/>
          </a:bodyPr>
          <a:lstStyle/>
          <a:p>
            <a:r>
              <a:rPr lang="en-GB" sz="4000" dirty="0">
                <a:solidFill>
                  <a:srgbClr val="00B050"/>
                </a:solidFill>
                <a:latin typeface="Comic Sans MS" panose="030F0702030302020204" pitchFamily="66" charset="0"/>
              </a:rPr>
              <a:t>Welcome to Staffordshire!</a:t>
            </a:r>
          </a:p>
        </p:txBody>
      </p:sp>
    </p:spTree>
    <p:extLst>
      <p:ext uri="{BB962C8B-B14F-4D97-AF65-F5344CB8AC3E}">
        <p14:creationId xmlns:p14="http://schemas.microsoft.com/office/powerpoint/2010/main" val="403250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9"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48001" y="4724400"/>
            <a:ext cx="4203572" cy="216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752412"/>
            <a:ext cx="3048002" cy="427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1938" y="2762253"/>
            <a:ext cx="3282088" cy="197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 y="-1"/>
            <a:ext cx="9240316" cy="277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48001" y="2772094"/>
            <a:ext cx="3283937" cy="195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34200" y="4734241"/>
            <a:ext cx="2209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46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981409"/>
            <a:ext cx="9220200" cy="1749923"/>
          </a:xfrm>
        </p:spPr>
        <p:txBody>
          <a:bodyPr>
            <a:noAutofit/>
          </a:bodyPr>
          <a:lstStyle/>
          <a:p>
            <a:r>
              <a:rPr lang="en-GB" sz="3200" dirty="0">
                <a:latin typeface="Comic Sans MS" panose="030F0702030302020204" pitchFamily="66" charset="0"/>
              </a:rPr>
              <a:t>How are these maps similar? </a:t>
            </a:r>
            <a:br>
              <a:rPr lang="en-GB" sz="3200" dirty="0">
                <a:latin typeface="Comic Sans MS" panose="030F0702030302020204" pitchFamily="66" charset="0"/>
              </a:rPr>
            </a:br>
            <a:r>
              <a:rPr lang="en-GB" sz="3200" dirty="0">
                <a:latin typeface="Comic Sans MS" panose="030F0702030302020204" pitchFamily="66" charset="0"/>
              </a:rPr>
              <a:t>How are they different?</a:t>
            </a:r>
            <a:br>
              <a:rPr lang="en-GB" sz="3200" dirty="0">
                <a:latin typeface="Comic Sans MS" panose="030F0702030302020204" pitchFamily="66" charset="0"/>
              </a:rPr>
            </a:br>
            <a:r>
              <a:rPr lang="en-GB" sz="3200" dirty="0">
                <a:latin typeface="Comic Sans MS" panose="030F0702030302020204" pitchFamily="66" charset="0"/>
              </a:rPr>
              <a:t>What are they showing?</a:t>
            </a:r>
            <a:br>
              <a:rPr lang="en-GB" sz="3200" dirty="0">
                <a:latin typeface="Comic Sans MS" panose="030F0702030302020204" pitchFamily="66" charset="0"/>
              </a:rPr>
            </a:br>
            <a:r>
              <a:rPr lang="en-GB" sz="3200" dirty="0">
                <a:latin typeface="Comic Sans MS" panose="030F0702030302020204" pitchFamily="66" charset="0"/>
              </a:rPr>
              <a:t>Which of these places have you visited?</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50236"/>
            <a:ext cx="4724400" cy="472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57800" y="150235"/>
            <a:ext cx="3810000" cy="368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85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1118" y="1028700"/>
            <a:ext cx="2895600" cy="4800600"/>
          </a:xfrm>
        </p:spPr>
        <p:txBody>
          <a:bodyPr>
            <a:normAutofit fontScale="90000"/>
          </a:bodyPr>
          <a:lstStyle/>
          <a:p>
            <a:r>
              <a:rPr lang="en-GB" sz="2000" dirty="0">
                <a:hlinkClick r:id="rId2"/>
              </a:rPr>
              <a:t>https://www.youtube.com/watch?v=4VwAYc7dsUE</a:t>
            </a:r>
            <a:br>
              <a:rPr lang="en-GB" sz="2000" dirty="0"/>
            </a:br>
            <a:br>
              <a:rPr lang="en-GB" sz="2000" dirty="0"/>
            </a:br>
            <a:r>
              <a:rPr lang="en-GB" sz="3600" dirty="0"/>
              <a:t>Click to hear the story of the most famous </a:t>
            </a:r>
            <a:r>
              <a:rPr lang="en-GB" sz="3600" dirty="0" err="1"/>
              <a:t>famous</a:t>
            </a:r>
            <a:r>
              <a:rPr lang="en-GB" sz="3600" dirty="0"/>
              <a:t> of china designs – the Willow pattern.</a:t>
            </a:r>
          </a:p>
        </p:txBody>
      </p:sp>
      <p:sp>
        <p:nvSpPr>
          <p:cNvPr id="3" name="Subtitle 2"/>
          <p:cNvSpPr>
            <a:spLocks noGrp="1"/>
          </p:cNvSpPr>
          <p:nvPr>
            <p:ph type="subTitle" idx="1"/>
          </p:nvPr>
        </p:nvSpPr>
        <p:spPr>
          <a:xfrm>
            <a:off x="228600" y="135903"/>
            <a:ext cx="8915400" cy="609600"/>
          </a:xfrm>
        </p:spPr>
        <p:txBody>
          <a:bodyPr>
            <a:normAutofit fontScale="92500"/>
          </a:bodyPr>
          <a:lstStyle/>
          <a:p>
            <a:r>
              <a:rPr lang="en-GB" dirty="0"/>
              <a:t>Staffordshire is of course world famous for its potteries.</a:t>
            </a:r>
          </a:p>
        </p:txBody>
      </p:sp>
      <p:pic>
        <p:nvPicPr>
          <p:cNvPr id="4" name="Picture 3">
            <a:extLst>
              <a:ext uri="{FF2B5EF4-FFF2-40B4-BE49-F238E27FC236}">
                <a16:creationId xmlns:a16="http://schemas.microsoft.com/office/drawing/2014/main" id="{B9F5E8B8-0FFC-423D-9D70-B64D700C59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685800"/>
            <a:ext cx="5950866" cy="5943600"/>
          </a:xfrm>
          <a:prstGeom prst="rect">
            <a:avLst/>
          </a:prstGeom>
        </p:spPr>
      </p:pic>
    </p:spTree>
    <p:extLst>
      <p:ext uri="{BB962C8B-B14F-4D97-AF65-F5344CB8AC3E}">
        <p14:creationId xmlns:p14="http://schemas.microsoft.com/office/powerpoint/2010/main" val="4037723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472</Words>
  <Application>Microsoft Macintosh PowerPoint</Application>
  <PresentationFormat>On-screen Show (4:3)</PresentationFormat>
  <Paragraphs>13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Comic Sans MS</vt:lpstr>
      <vt:lpstr>Office Theme</vt:lpstr>
      <vt:lpstr>Fairway Primary Academy, Muirfield Gardens, Kings Norton, Birmingham, West Midlands, England,  Great Britain,  The United Kingdom, The British Isles, Europe,  Planet Earth…</vt:lpstr>
      <vt:lpstr>When we use maps we are looking at representations of the physical world and the political world. Great Britain is the name of the largest island in the British Isles and the very small islands that fringe it. The United Kingdom is the name for the four countries that are broadly linked with some common government. </vt:lpstr>
      <vt:lpstr>The British Isles includes all the islands in this chain. </vt:lpstr>
      <vt:lpstr>This map shows the four countries of the United Kingdom – what are the four capital cities?   Here we also see England divided into its different regions.  We live in the West Midlands region, which you can see in sky blue.</vt:lpstr>
      <vt:lpstr>Here you can see a close up of the West Midlands region, which is made up of six counties,  – though confusingly, one of the counties of the West Midlands is called the West Midlands! Birmingham, our home city, and the second city of England, is in the West Midlands.</vt:lpstr>
      <vt:lpstr>PowerPoint Presentation</vt:lpstr>
      <vt:lpstr>PowerPoint Presentation</vt:lpstr>
      <vt:lpstr>How are these maps similar?  How are they different? What are they showing? Which of these places have you visited?</vt:lpstr>
      <vt:lpstr>https://www.youtube.com/watch?v=4VwAYc7dsUE  Click to hear the story of the most famous famous of china designs – the Willow pattern.</vt:lpstr>
      <vt:lpstr>In this version of the Willow pattern, it has been adapted to reflect the local industries of Stoke-on-Trent.   The temples have been turned into bottle ovens and pithead winding gear. The boat has become a canal barge, the fence a steam train and the birds have become Spitfire planes. The three figures carry a miner’s pick, a pot and a saggar.</vt:lpstr>
      <vt:lpstr>Try creating a monochromatic design – that is one that is just in one colour. You could use different shades of blue, or try a new colour.  Experiment with drawing some designs based around the Willow pattern. Decide on the medium you will use – why not try a mixed media piece with collage, pen, paint and chalks?  You could even make a 3D Willow inspired tree as a collaborative piece!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map shows the parts of the United Kingdom, which is made up of Northern Ireland, Scotland, Wales and England. On this map you can see that England has been divided into different regions. We live in the West Midlands region, which you can see in the centre of the map.</dc:title>
  <dc:creator>hammett-kay</dc:creator>
  <cp:lastModifiedBy>Shahadath Hussain</cp:lastModifiedBy>
  <cp:revision>25</cp:revision>
  <dcterms:created xsi:type="dcterms:W3CDTF">2020-07-14T17:54:32Z</dcterms:created>
  <dcterms:modified xsi:type="dcterms:W3CDTF">2021-04-23T09:35:52Z</dcterms:modified>
</cp:coreProperties>
</file>